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7"/>
  </p:notesMasterIdLst>
  <p:sldIdLst>
    <p:sldId id="323" r:id="rId2"/>
    <p:sldId id="273" r:id="rId3"/>
    <p:sldId id="277" r:id="rId4"/>
    <p:sldId id="270" r:id="rId5"/>
    <p:sldId id="325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62" autoAdjust="0"/>
    <p:restoredTop sz="77224" autoAdjust="0"/>
  </p:normalViewPr>
  <p:slideViewPr>
    <p:cSldViewPr>
      <p:cViewPr>
        <p:scale>
          <a:sx n="70" d="100"/>
          <a:sy n="70" d="100"/>
        </p:scale>
        <p:origin x="-1380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D5483D-8EED-4FD1-A1BE-1E4752200142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D95C17-A4A2-41A3-B7A8-FFA2126480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33906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3184" y="-5178"/>
            <a:ext cx="9473384" cy="6858000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="" xmlns:a16="http://schemas.microsoft.com/office/drawing/2014/main" id="{9D3269D6-4A36-4194-B87B-5C78FB3FF86C}"/>
              </a:ext>
            </a:extLst>
          </p:cNvPr>
          <p:cNvSpPr txBox="1">
            <a:spLocks/>
          </p:cNvSpPr>
          <p:nvPr/>
        </p:nvSpPr>
        <p:spPr>
          <a:xfrm>
            <a:off x="3455377" y="616722"/>
            <a:ext cx="4762628" cy="113587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GB" sz="48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Arial Black" panose="020B0A040201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Media Translation</a:t>
            </a:r>
            <a:endParaRPr lang="ar-SA" sz="4800" b="1" dirty="0">
              <a:solidFill>
                <a:prstClr val="black">
                  <a:lumMod val="85000"/>
                  <a:lumOff val="15000"/>
                </a:prstClr>
              </a:solidFill>
              <a:latin typeface="Arial Black" panose="020B0A040201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="" xmlns:a16="http://schemas.microsoft.com/office/drawing/2014/main" id="{877AB640-2EA5-4554-B5A3-5F04C01442BF}"/>
              </a:ext>
            </a:extLst>
          </p:cNvPr>
          <p:cNvSpPr txBox="1">
            <a:spLocks/>
          </p:cNvSpPr>
          <p:nvPr/>
        </p:nvSpPr>
        <p:spPr>
          <a:xfrm>
            <a:off x="1676400" y="1524000"/>
            <a:ext cx="6358372" cy="762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GB" sz="2800" b="1" dirty="0" smtClean="0">
                <a:solidFill>
                  <a:srgbClr val="DA1F2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Dr Somaya Arafat</a:t>
            </a:r>
            <a:endParaRPr lang="ar-SA" sz="2800" b="1" dirty="0">
              <a:solidFill>
                <a:srgbClr val="DA1F2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="" xmlns:a16="http://schemas.microsoft.com/office/drawing/2014/main" id="{877AB640-2EA5-4554-B5A3-5F04C01442BF}"/>
              </a:ext>
            </a:extLst>
          </p:cNvPr>
          <p:cNvSpPr txBox="1">
            <a:spLocks/>
          </p:cNvSpPr>
          <p:nvPr/>
        </p:nvSpPr>
        <p:spPr>
          <a:xfrm>
            <a:off x="-152400" y="2819400"/>
            <a:ext cx="6358372" cy="3200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GB" sz="2800" b="1" dirty="0" smtClean="0">
                <a:solidFill>
                  <a:srgbClr val="DA1F2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Mass Communication Dep.</a:t>
            </a:r>
          </a:p>
          <a:p>
            <a:pPr algn="ctr"/>
            <a:r>
              <a:rPr lang="en-GB" sz="2800" b="1" dirty="0" smtClean="0">
                <a:solidFill>
                  <a:srgbClr val="00B050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Lecture no.</a:t>
            </a:r>
            <a:r>
              <a:rPr lang="en-GB" sz="2800" b="1" dirty="0">
                <a:solidFill>
                  <a:srgbClr val="00B050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6</a:t>
            </a:r>
            <a:endParaRPr lang="en-GB" sz="2800" b="1" dirty="0" smtClean="0">
              <a:solidFill>
                <a:srgbClr val="00B050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  <a:p>
            <a:pPr marL="109728" lvl="0" algn="ctr" defTabSz="914400" rtl="0">
              <a:spcBef>
                <a:spcPts val="400"/>
              </a:spcBef>
              <a:buClr>
                <a:srgbClr val="2DA2BF"/>
              </a:buClr>
              <a:buSzPct val="68000"/>
            </a:pPr>
            <a:r>
              <a:rPr lang="en-GB" sz="3200" b="1" kern="1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A </a:t>
            </a:r>
            <a:r>
              <a:rPr lang="en-US" sz="3200" b="1" kern="18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Journalist</a:t>
            </a:r>
            <a:endParaRPr lang="en-GB" sz="3200" dirty="0">
              <a:solidFill>
                <a:srgbClr val="FF000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defTabSz="914400">
              <a:lnSpc>
                <a:spcPct val="150000"/>
              </a:lnSpc>
              <a:spcBef>
                <a:spcPts val="400"/>
              </a:spcBef>
              <a:spcAft>
                <a:spcPts val="1000"/>
              </a:spcAft>
              <a:buClr>
                <a:srgbClr val="2DA2BF"/>
              </a:buClr>
              <a:buSzPct val="68000"/>
              <a:tabLst>
                <a:tab pos="57150" algn="l"/>
              </a:tabLst>
            </a:pP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/>
                <a:cs typeface="PT Bold Mirror" panose="02010400000000000000" pitchFamily="2" charset="-78"/>
              </a:rPr>
              <a:t>  </a:t>
            </a:r>
            <a:endParaRPr lang="en-GB" sz="2400" b="1" dirty="0">
              <a:solidFill>
                <a:srgbClr val="FF0000"/>
              </a:solidFill>
              <a:latin typeface="Times New Roman" panose="02020603050405020304" pitchFamily="18" charset="0"/>
              <a:ea typeface="Calibri"/>
              <a:cs typeface="PT Bold Mirror" panose="02010400000000000000" pitchFamily="2" charset="-78"/>
            </a:endParaRPr>
          </a:p>
          <a:p>
            <a:pPr algn="ctr"/>
            <a:endParaRPr lang="ar-SA" sz="2800" b="1" dirty="0">
              <a:solidFill>
                <a:srgbClr val="DA1F2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00005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52400"/>
            <a:ext cx="8686800" cy="6248400"/>
          </a:xfrm>
        </p:spPr>
        <p:txBody>
          <a:bodyPr>
            <a:noAutofit/>
          </a:bodyPr>
          <a:lstStyle/>
          <a:p>
            <a:pPr marL="109728" indent="0" algn="just">
              <a:buNone/>
            </a:pPr>
            <a:endParaRPr lang="ar-EG" sz="800" b="1" u="sng" kern="1800" dirty="0" smtClean="0">
              <a:solidFill>
                <a:srgbClr val="00B050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109728" indent="0" algn="just">
              <a:buNone/>
            </a:pPr>
            <a:r>
              <a:rPr lang="en-GB" b="1" u="sng" kern="18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A </a:t>
            </a:r>
            <a:r>
              <a:rPr lang="en-US" b="1" u="sng" kern="18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Journalist:</a:t>
            </a:r>
            <a:endParaRPr lang="en-GB" dirty="0">
              <a:solidFill>
                <a:srgbClr val="FF000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109728" lvl="0" indent="0">
              <a:lnSpc>
                <a:spcPct val="150000"/>
              </a:lnSpc>
              <a:buClr>
                <a:srgbClr val="2DA2BF"/>
              </a:buClr>
              <a:buNone/>
            </a:pPr>
            <a:r>
              <a:rPr lang="en-US" sz="2300" dirty="0" smtClean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    </a:t>
            </a:r>
            <a:r>
              <a:rPr lang="en-US" sz="23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A </a:t>
            </a:r>
            <a:r>
              <a:rPr lang="en-US" sz="2300" b="1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journalist </a:t>
            </a:r>
            <a:r>
              <a:rPr lang="en-US" sz="23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collects</a:t>
            </a:r>
            <a:r>
              <a:rPr lang="en-GB" sz="23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, </a:t>
            </a:r>
            <a:r>
              <a:rPr lang="en-US" sz="23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writes and distributes </a:t>
            </a:r>
            <a:r>
              <a:rPr lang="en-US" sz="2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news</a:t>
            </a:r>
            <a:r>
              <a:rPr lang="en-US" sz="23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 and other </a:t>
            </a:r>
            <a:r>
              <a:rPr lang="en-US" sz="2300" dirty="0" err="1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other</a:t>
            </a:r>
            <a:r>
              <a:rPr lang="en-US" sz="23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 Information. A journalist's work is referred to as </a:t>
            </a:r>
            <a:r>
              <a:rPr lang="en-US" sz="23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journalism. </a:t>
            </a:r>
            <a:r>
              <a:rPr lang="en-US" sz="23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A reporter is a type of journalist who research, writes and reports information to present in sources. </a:t>
            </a:r>
            <a:r>
              <a:rPr lang="en-US" sz="23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The information-gathering part </a:t>
            </a:r>
            <a:r>
              <a:rPr lang="en-US" sz="23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of</a:t>
            </a:r>
            <a:endParaRPr lang="en-GB" sz="2300" dirty="0" smtClean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109728" indent="0">
              <a:lnSpc>
                <a:spcPct val="150000"/>
              </a:lnSpc>
              <a:buNone/>
            </a:pPr>
            <a:r>
              <a:rPr lang="en-US" sz="23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a journalist's job is sometimes called reporting.</a:t>
            </a:r>
            <a:endParaRPr lang="en-GB" sz="2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r">
              <a:lnSpc>
                <a:spcPct val="150000"/>
              </a:lnSpc>
              <a:buNone/>
            </a:pPr>
            <a:r>
              <a:rPr lang="ar-EG" sz="2800" b="1" u="sng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الصحفي: </a:t>
            </a:r>
            <a:r>
              <a:rPr lang="ar-EG" sz="20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sz="2000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lnSpc>
                <a:spcPct val="150000"/>
              </a:lnSpc>
              <a:buNone/>
            </a:pPr>
            <a:r>
              <a:rPr lang="ar-EG" sz="2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ar-EG" sz="23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الصحفي يجمع ويكتب ويوزع الأخبار والمعلومات الأخرى. </a:t>
            </a:r>
            <a:r>
              <a:rPr lang="ar-EG" sz="23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ويشار </a:t>
            </a:r>
            <a:r>
              <a:rPr lang="ar-EG" sz="23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إلى عمل الصحفي باسم الصحافة. </a:t>
            </a:r>
            <a:r>
              <a:rPr lang="ar-EG" sz="23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والمراسل </a:t>
            </a:r>
            <a:r>
              <a:rPr lang="ar-EG" sz="23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هو نوع من الصحفيين الذين يبحثون ويكتبون ويبلغون المعلومات لتقديمها </a:t>
            </a:r>
            <a:r>
              <a:rPr lang="ar-EG" sz="23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من مصادرها. ويُسمى </a:t>
            </a:r>
            <a:r>
              <a:rPr lang="ar-EG" sz="23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جزء جمع المعلومات من وظيفة الصحفي أحيانًا التقارير</a:t>
            </a:r>
            <a:r>
              <a:rPr lang="ar-EG" sz="23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ar-EG" sz="23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ar-EG" sz="23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GB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89450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228600"/>
            <a:ext cx="8763000" cy="5867400"/>
          </a:xfrm>
        </p:spPr>
        <p:txBody>
          <a:bodyPr>
            <a:normAutofit fontScale="92500"/>
          </a:bodyPr>
          <a:lstStyle/>
          <a:p>
            <a:pPr marL="109728" indent="0">
              <a:buNone/>
            </a:pPr>
            <a:endParaRPr lang="ar-EG" sz="800" dirty="0" smtClean="0"/>
          </a:p>
          <a:p>
            <a:pPr marL="109728" indent="0">
              <a:lnSpc>
                <a:spcPct val="150000"/>
              </a:lnSpc>
              <a:buNone/>
            </a:pPr>
            <a:r>
              <a:rPr lang="en-GB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contrast to the production part of the job such as writing articles. Reporters may split their time between working in a newsroom and going out to witness events or interview people.</a:t>
            </a:r>
          </a:p>
          <a:p>
            <a:pPr marL="109728" indent="0">
              <a:lnSpc>
                <a:spcPct val="150000"/>
              </a:lnSpc>
              <a:buNone/>
            </a:pPr>
            <a:r>
              <a:rPr lang="en-GB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Journalism has developed a variety of ethics and standards. While objectivity is  primary concern and important. </a:t>
            </a:r>
            <a:endParaRPr lang="ar-EG" sz="2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lnSpc>
                <a:spcPct val="150000"/>
              </a:lnSpc>
              <a:buNone/>
            </a:pPr>
            <a:endParaRPr lang="ar-EG" sz="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r">
              <a:lnSpc>
                <a:spcPct val="150000"/>
              </a:lnSpc>
              <a:buNone/>
            </a:pPr>
            <a:r>
              <a:rPr lang="ar-EG" b="1" dirty="0" smtClean="0">
                <a:solidFill>
                  <a:srgbClr val="00B050"/>
                </a:solidFill>
              </a:rPr>
              <a:t>وعلى خلاف مهام </a:t>
            </a:r>
            <a:r>
              <a:rPr lang="ar-EG" b="1" dirty="0">
                <a:solidFill>
                  <a:srgbClr val="00B050"/>
                </a:solidFill>
              </a:rPr>
              <a:t>الإنتاج </a:t>
            </a:r>
            <a:r>
              <a:rPr lang="ar-EG" b="1" dirty="0" smtClean="0">
                <a:solidFill>
                  <a:srgbClr val="00B050"/>
                </a:solidFill>
              </a:rPr>
              <a:t>كجزء من وظيفة الصحفي (مثل </a:t>
            </a:r>
            <a:r>
              <a:rPr lang="ar-EG" b="1" dirty="0">
                <a:solidFill>
                  <a:srgbClr val="00B050"/>
                </a:solidFill>
              </a:rPr>
              <a:t>كتابة </a:t>
            </a:r>
            <a:r>
              <a:rPr lang="ar-EG" b="1" dirty="0" smtClean="0">
                <a:solidFill>
                  <a:srgbClr val="00B050"/>
                </a:solidFill>
              </a:rPr>
              <a:t>المقالات) نجد  أن المراسلين </a:t>
            </a:r>
            <a:r>
              <a:rPr lang="ar-EG" b="1" dirty="0">
                <a:solidFill>
                  <a:srgbClr val="00B050"/>
                </a:solidFill>
              </a:rPr>
              <a:t>قد </a:t>
            </a:r>
            <a:r>
              <a:rPr lang="ar-EG" b="1" dirty="0" smtClean="0">
                <a:solidFill>
                  <a:srgbClr val="00B050"/>
                </a:solidFill>
              </a:rPr>
              <a:t>يقومون بتقسيم وقتهم </a:t>
            </a:r>
            <a:r>
              <a:rPr lang="ar-EG" b="1" dirty="0">
                <a:solidFill>
                  <a:srgbClr val="00B050"/>
                </a:solidFill>
              </a:rPr>
              <a:t>بين العمل في غرفة الأخبار والخروج لمشاهدة الأحداث أو مقابلة الأشخاص. </a:t>
            </a:r>
            <a:r>
              <a:rPr lang="ar-EG" b="1" dirty="0" smtClean="0">
                <a:solidFill>
                  <a:srgbClr val="00B050"/>
                </a:solidFill>
              </a:rPr>
              <a:t>وقد وضعت </a:t>
            </a:r>
            <a:r>
              <a:rPr lang="ar-EG" b="1" dirty="0">
                <a:solidFill>
                  <a:srgbClr val="00B050"/>
                </a:solidFill>
              </a:rPr>
              <a:t>الصحافة مجموعة متنوعة من </a:t>
            </a:r>
            <a:r>
              <a:rPr lang="ar-EG" b="1" dirty="0" smtClean="0">
                <a:solidFill>
                  <a:srgbClr val="00B050"/>
                </a:solidFill>
              </a:rPr>
              <a:t>الأخلاقيات والمعايير، ولكن الشغل الشاغل والمهم</a:t>
            </a:r>
            <a:r>
              <a:rPr lang="ar-EG" sz="2500" b="1" dirty="0" smtClean="0">
                <a:solidFill>
                  <a:srgbClr val="00B050"/>
                </a:solidFill>
              </a:rPr>
              <a:t> هو الموضوعية</a:t>
            </a:r>
            <a:r>
              <a:rPr lang="ar-EG" b="1" dirty="0" smtClean="0">
                <a:solidFill>
                  <a:srgbClr val="00B050"/>
                </a:solidFill>
              </a:rPr>
              <a:t>.</a:t>
            </a:r>
            <a:endParaRPr lang="en-GB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45535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228600"/>
            <a:ext cx="8839200" cy="5562600"/>
          </a:xfrm>
        </p:spPr>
        <p:txBody>
          <a:bodyPr>
            <a:normAutofit/>
          </a:bodyPr>
          <a:lstStyle/>
          <a:p>
            <a:pPr marL="109728" indent="0">
              <a:lnSpc>
                <a:spcPct val="150000"/>
              </a:lnSpc>
              <a:buNone/>
            </a:pPr>
            <a:endParaRPr lang="ar-EG" sz="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lnSpc>
                <a:spcPct val="150000"/>
              </a:lnSpc>
              <a:buNone/>
            </a:pPr>
            <a:r>
              <a:rPr lang="en-GB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more </a:t>
            </a:r>
            <a:r>
              <a:rPr lang="en-GB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liberal types of journalism adopt a non-objective viewpoint, this has become more prevalent with the advent of social media, as well as other platforms that are used to manipulate social and </a:t>
            </a:r>
            <a:r>
              <a:rPr lang="en-GB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political opinions </a:t>
            </a:r>
            <a:r>
              <a:rPr lang="en-GB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policies. </a:t>
            </a:r>
            <a:endParaRPr lang="ar-EG" sz="2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lnSpc>
                <a:spcPct val="150000"/>
              </a:lnSpc>
              <a:buNone/>
            </a:pPr>
            <a:endParaRPr lang="ar-EG" sz="900" b="1" dirty="0" smtClean="0">
              <a:solidFill>
                <a:srgbClr val="00B050"/>
              </a:solidFill>
              <a:latin typeface="Noto Naskh Arabic UI"/>
            </a:endParaRPr>
          </a:p>
          <a:p>
            <a:pPr marL="109728" indent="0" algn="r">
              <a:lnSpc>
                <a:spcPct val="150000"/>
              </a:lnSpc>
              <a:buNone/>
            </a:pPr>
            <a:r>
              <a:rPr lang="ar-EG" sz="25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لكن العديد من أنواع الصحافة </a:t>
            </a:r>
            <a:r>
              <a:rPr lang="ar-EG" sz="25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الأكثر ليبرالية </a:t>
            </a:r>
            <a:r>
              <a:rPr lang="ar-EG" sz="25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تتبنى وجهة </a:t>
            </a:r>
            <a:r>
              <a:rPr lang="ar-EG" sz="25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نظر غير </a:t>
            </a:r>
            <a:r>
              <a:rPr lang="ar-EG" sz="25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موضوعية، </a:t>
            </a:r>
            <a:r>
              <a:rPr lang="ar-EG" sz="25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وقد </a:t>
            </a:r>
            <a:r>
              <a:rPr lang="ar-EG" sz="25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أصبح </a:t>
            </a:r>
            <a:r>
              <a:rPr lang="ar-EG" sz="25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هذا أكثر انتشارًا مع ظهور وسائل التواصل </a:t>
            </a:r>
            <a:r>
              <a:rPr lang="ar-EG" sz="25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الاجتماعي، </a:t>
            </a:r>
            <a:r>
              <a:rPr lang="ar-EG" sz="25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بالإضافة </a:t>
            </a:r>
            <a:r>
              <a:rPr lang="ar-EG" sz="25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إلى المنصات الأخرى </a:t>
            </a:r>
            <a:r>
              <a:rPr lang="ar-EG" sz="25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التي يتم استخدامها </a:t>
            </a:r>
            <a:r>
              <a:rPr lang="ar-EG" sz="25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للتعبيرعن  السياسات والآراء الاجتماعية والسياسية</a:t>
            </a:r>
            <a:r>
              <a:rPr lang="ar-EG" sz="2500" b="1" dirty="0" smtClean="0">
                <a:solidFill>
                  <a:srgbClr val="00B050"/>
                </a:solidFill>
                <a:latin typeface="Noto Naskh Arabic UI"/>
              </a:rPr>
              <a:t>.</a:t>
            </a:r>
            <a:r>
              <a:rPr lang="ar-EG" sz="2400" b="1" dirty="0" smtClean="0">
                <a:solidFill>
                  <a:srgbClr val="00B050"/>
                </a:solidFill>
                <a:latin typeface="Noto Naskh Arabic UI"/>
              </a:rPr>
              <a:t>                                                                                  </a:t>
            </a:r>
            <a:endParaRPr lang="en-GB" sz="24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10800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228600"/>
            <a:ext cx="8610600" cy="5702491"/>
          </a:xfrm>
        </p:spPr>
        <p:txBody>
          <a:bodyPr/>
          <a:lstStyle/>
          <a:p>
            <a:endParaRPr lang="ar-EG" dirty="0" smtClean="0"/>
          </a:p>
          <a:p>
            <a:endParaRPr lang="ar-EG" dirty="0"/>
          </a:p>
          <a:p>
            <a:endParaRPr lang="en-GB" dirty="0" smtClean="0"/>
          </a:p>
          <a:p>
            <a:endParaRPr lang="en-GB" dirty="0"/>
          </a:p>
          <a:p>
            <a:endParaRPr lang="ar-EG" i="1" dirty="0" smtClean="0">
              <a:latin typeface="Wide Latin" panose="020A0A07050505020404" pitchFamily="18" charset="0"/>
            </a:endParaRPr>
          </a:p>
          <a:p>
            <a:pPr marL="109728" indent="0" algn="ctr">
              <a:lnSpc>
                <a:spcPct val="150000"/>
              </a:lnSpc>
              <a:buNone/>
            </a:pPr>
            <a:r>
              <a:rPr lang="en-GB" sz="3600" i="1" dirty="0" smtClean="0">
                <a:solidFill>
                  <a:srgbClr val="FF0000"/>
                </a:solidFill>
                <a:latin typeface="Algerian" panose="04020705040A02060702" pitchFamily="82" charset="0"/>
              </a:rPr>
              <a:t>Best wishes</a:t>
            </a:r>
          </a:p>
          <a:p>
            <a:pPr marL="109728" indent="0" algn="ctr">
              <a:lnSpc>
                <a:spcPct val="150000"/>
              </a:lnSpc>
              <a:buNone/>
            </a:pPr>
            <a:r>
              <a:rPr lang="en-GB" sz="3600" i="1" dirty="0" err="1" smtClean="0">
                <a:solidFill>
                  <a:srgbClr val="FF0000"/>
                </a:solidFill>
                <a:latin typeface="Algerian" panose="04020705040A02060702" pitchFamily="82" charset="0"/>
              </a:rPr>
              <a:t>Dr.</a:t>
            </a:r>
            <a:r>
              <a:rPr lang="en-GB" sz="3600" i="1" dirty="0" smtClean="0">
                <a:solidFill>
                  <a:srgbClr val="FF0000"/>
                </a:solidFill>
                <a:latin typeface="Algerian" panose="04020705040A02060702" pitchFamily="82" charset="0"/>
              </a:rPr>
              <a:t> Somaya Arafat</a:t>
            </a:r>
            <a:endParaRPr lang="ar-EG" sz="3600" i="1" dirty="0">
              <a:solidFill>
                <a:srgbClr val="FF0000"/>
              </a:solidFill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21474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2077</TotalTime>
  <Words>202</Words>
  <Application>Microsoft Office PowerPoint</Application>
  <PresentationFormat>On-screen Show (4:3)</PresentationFormat>
  <Paragraphs>28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Concourse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ahmed ayad</dc:creator>
  <cp:lastModifiedBy>ahmed ayad</cp:lastModifiedBy>
  <cp:revision>297</cp:revision>
  <dcterms:created xsi:type="dcterms:W3CDTF">2006-08-16T00:00:00Z</dcterms:created>
  <dcterms:modified xsi:type="dcterms:W3CDTF">2020-03-29T22:33:31Z</dcterms:modified>
</cp:coreProperties>
</file>